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491" r:id="rId2"/>
    <p:sldId id="493" r:id="rId3"/>
    <p:sldId id="496" r:id="rId4"/>
    <p:sldId id="495" r:id="rId5"/>
    <p:sldId id="499" r:id="rId6"/>
    <p:sldId id="439" r:id="rId7"/>
    <p:sldId id="497" r:id="rId8"/>
    <p:sldId id="428" r:id="rId9"/>
    <p:sldId id="498" r:id="rId10"/>
    <p:sldId id="441" r:id="rId11"/>
    <p:sldId id="435" r:id="rId12"/>
    <p:sldId id="442" r:id="rId13"/>
    <p:sldId id="486" r:id="rId14"/>
    <p:sldId id="487" r:id="rId15"/>
    <p:sldId id="488" r:id="rId16"/>
    <p:sldId id="407" r:id="rId17"/>
  </p:sldIdLst>
  <p:sldSz cx="9144000" cy="6858000" type="screen4x3"/>
  <p:notesSz cx="9926638" cy="67976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D7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1338" y="0"/>
            <a:ext cx="4303712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0A1030D-DB23-4038-B69C-44773D7BA9A9}" type="datetimeFigureOut">
              <a:rPr lang="en-GB"/>
              <a:pPr>
                <a:defRPr/>
              </a:pPr>
              <a:t>21/09/2025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1338" y="6456363"/>
            <a:ext cx="4303712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3686751-10BE-4AE0-9187-23749C23FE1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410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1338" y="0"/>
            <a:ext cx="4303712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D093D90-8AE2-492D-BC08-88E9D842CA80}" type="datetimeFigureOut">
              <a:rPr lang="en-US"/>
              <a:pPr>
                <a:defRPr/>
              </a:pPr>
              <a:t>9/21/2025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188" y="3228975"/>
            <a:ext cx="7942262" cy="3059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1338" y="6456363"/>
            <a:ext cx="4303712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2407431-4F33-47A5-BCEF-DA38D387016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79589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dirty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9B3422-B303-47DD-9CEF-72CAD5E40D8A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478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407431-4F33-47A5-BCEF-DA38D3870165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3035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988" y="142875"/>
            <a:ext cx="1560512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12"/>
          <p:cNvSpPr/>
          <p:nvPr userDrawn="1"/>
        </p:nvSpPr>
        <p:spPr>
          <a:xfrm>
            <a:off x="142844" y="1142984"/>
            <a:ext cx="8858312" cy="142876"/>
          </a:xfrm>
          <a:prstGeom prst="roundRect">
            <a:avLst/>
          </a:prstGeom>
          <a:solidFill>
            <a:srgbClr val="930034"/>
          </a:solidFill>
          <a:ln>
            <a:solidFill>
              <a:srgbClr val="930034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CBB47-B12A-4CEC-830B-EED643BD08D0}" type="datetimeFigureOut">
              <a:rPr lang="en-US"/>
              <a:pPr>
                <a:defRPr/>
              </a:pPr>
              <a:t>9/21/2025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14E891-A05D-4366-A38D-6A38CD582350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  <p:transition spd="med">
    <p:pull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24076E-7B97-4A08-B440-81129D8B3D3B}" type="datetimeFigureOut">
              <a:rPr lang="en-US"/>
              <a:pPr>
                <a:defRPr/>
              </a:pPr>
              <a:t>9/21/2025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483BC-C6EB-4D24-AE0A-4359EFBF595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  <p:transition spd="med">
    <p:pull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64E447-3241-42E9-9A75-53703B06EE44}" type="datetimeFigureOut">
              <a:rPr lang="en-US"/>
              <a:pPr>
                <a:defRPr/>
              </a:pPr>
              <a:t>9/21/2025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4146E8-E6D7-4F59-8A50-A19422292C97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  <p:transition spd="med">
    <p:pull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12"/>
          <p:cNvSpPr/>
          <p:nvPr userDrawn="1"/>
        </p:nvSpPr>
        <p:spPr>
          <a:xfrm>
            <a:off x="142844" y="1142984"/>
            <a:ext cx="8858312" cy="142876"/>
          </a:xfrm>
          <a:prstGeom prst="roundRect">
            <a:avLst/>
          </a:prstGeom>
          <a:solidFill>
            <a:srgbClr val="930034"/>
          </a:solidFill>
          <a:ln>
            <a:solidFill>
              <a:srgbClr val="930034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35D2A-F127-4619-A6C0-06E9158F9251}" type="datetimeFigureOut">
              <a:rPr lang="en-US"/>
              <a:pPr>
                <a:defRPr/>
              </a:pPr>
              <a:t>9/21/2025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852C7-F7DA-4C10-8700-8109725BD63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  <p:transition spd="med">
    <p:pull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58015-F559-4D2D-B5A8-52577DED0E6D}" type="datetimeFigureOut">
              <a:rPr lang="en-US"/>
              <a:pPr>
                <a:defRPr/>
              </a:pPr>
              <a:t>9/21/2025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3274F1-B886-40A9-BCC1-CDAA054385A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  <p:transition spd="med">
    <p:pull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F7A057-CC78-4CD7-B037-59649973106E}" type="datetimeFigureOut">
              <a:rPr lang="en-US"/>
              <a:pPr>
                <a:defRPr/>
              </a:pPr>
              <a:t>9/21/2025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52E5F-1C88-4AD2-A18B-9292D635BB4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  <p:transition spd="med">
    <p:pull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7EC28-0604-4377-B862-47CD3DCEF1D4}" type="datetimeFigureOut">
              <a:rPr lang="en-US"/>
              <a:pPr>
                <a:defRPr/>
              </a:pPr>
              <a:t>9/21/2025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1BF2F4-BE51-49E0-83C8-64B3562170D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  <p:transition spd="med">
    <p:pull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A2EE4-8EAB-4E0B-A327-029F52E54F90}" type="datetimeFigureOut">
              <a:rPr lang="en-US"/>
              <a:pPr>
                <a:defRPr/>
              </a:pPr>
              <a:t>9/21/2025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985FBA-E92D-48F0-931D-07BF28CD66BF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  <p:transition spd="med">
    <p:pull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B265F-84DC-45DB-94A9-A94F3AA43DCF}" type="datetimeFigureOut">
              <a:rPr lang="en-US"/>
              <a:pPr>
                <a:defRPr/>
              </a:pPr>
              <a:t>9/21/2025</a:t>
            </a:fld>
            <a:endParaRPr lang="en-CA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7279E9-F84F-4342-92D5-1E75300F2306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  <p:transition spd="med">
    <p:pull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47AE8-6F82-4155-BD9A-F2BEE2AB127C}" type="datetimeFigureOut">
              <a:rPr lang="en-US"/>
              <a:pPr>
                <a:defRPr/>
              </a:pPr>
              <a:t>9/21/2025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69EE2F-05B7-46E6-9A67-7757E83DAFD1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  <p:transition spd="med">
    <p:pull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6E220F-19D3-4D04-B90C-3DC687AC0705}" type="datetimeFigureOut">
              <a:rPr lang="en-US"/>
              <a:pPr>
                <a:defRPr/>
              </a:pPr>
              <a:t>9/21/2025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82C23-D2D6-4A24-8293-70F90DE4B2B8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  <p:transition spd="med">
    <p:pull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5D49F24-3FCA-43D1-B7C7-6CED781C8434}" type="datetimeFigureOut">
              <a:rPr lang="en-US"/>
              <a:pPr>
                <a:defRPr/>
              </a:pPr>
              <a:t>9/21/2025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DFB846E-1919-4AA3-B8FA-AA56CF6C9AF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ransition spd="med">
    <p:pull dir="d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ohammed.uddin11@northsouth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jpe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4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http://www.pictureline.com/images/medium/PI1477_bottles.jpg&amp;imgrefurl=http://www.pictureline.com/products/2540/Delta_Chemical_Bottle_32oz./&amp;h=160&amp;w=160&amp;sz=16&amp;hl=en&amp;start=7&amp;um=1&amp;tbnid=n_BzU20Bu2I6QM:&amp;tbnh=98&amp;tbnw=98&amp;prev=/images?q=chemical+stock+bottles&amp;svnum=10&amp;um=1&amp;hl=en&amp;rls=GGLB,GGLB:1969-53,GGLB:en&amp;sa=N" TargetMode="External"/><Relationship Id="rId7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gif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jpeg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utterstock.com/subscribe.m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07504" y="0"/>
            <a:ext cx="27118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srgbClr val="92D050"/>
                </a:solidFill>
                <a:latin typeface="Centaur" panose="02030504050205020304" pitchFamily="18" charset="0"/>
                <a:ea typeface="+mn-ea"/>
                <a:cs typeface="+mn-cs"/>
              </a:rPr>
              <a:t>CHE 101L</a:t>
            </a:r>
            <a:endParaRPr lang="en-CA" dirty="0">
              <a:solidFill>
                <a:srgbClr val="92D050"/>
              </a:solidFill>
              <a:latin typeface="Centaur" panose="02030504050205020304" pitchFamily="18" charset="0"/>
              <a:ea typeface="+mn-ea"/>
              <a:cs typeface="+mn-cs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143000" y="1752600"/>
            <a:ext cx="6667500" cy="19411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Calisto MT" panose="02040603050505030304" pitchFamily="18" charset="0"/>
              </a:rPr>
              <a:t>General Chemistry</a:t>
            </a:r>
          </a:p>
          <a:p>
            <a:pPr algn="ctr">
              <a:buClrTx/>
              <a:buFontTx/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Calisto MT" panose="02040603050505030304" pitchFamily="18" charset="0"/>
              </a:rPr>
              <a:t>Lab</a:t>
            </a:r>
          </a:p>
        </p:txBody>
      </p:sp>
      <p:pic>
        <p:nvPicPr>
          <p:cNvPr id="9" name="Picture 8" descr="Four-day IMUN conference to hold at NSU | Dhaka Tribune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r="26269"/>
          <a:stretch/>
        </p:blipFill>
        <p:spPr bwMode="auto">
          <a:xfrm>
            <a:off x="8115300" y="76201"/>
            <a:ext cx="800100" cy="9905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37615" y="3962400"/>
            <a:ext cx="7972985" cy="2362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sz="8000" b="1" dirty="0">
              <a:solidFill>
                <a:srgbClr val="00B050"/>
              </a:solidFill>
              <a:latin typeface="Corbel" panose="020B0503020204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endParaRPr lang="en-US" sz="11200" dirty="0">
              <a:solidFill>
                <a:srgbClr val="7030A0"/>
              </a:solidFill>
              <a:latin typeface="Calisto MT" panose="0204060305050503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endParaRPr lang="en-US" sz="11200" dirty="0">
              <a:solidFill>
                <a:srgbClr val="7030A0"/>
              </a:solidFill>
              <a:latin typeface="Calisto MT" panose="0204060305050503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sz="11200" dirty="0">
                <a:solidFill>
                  <a:srgbClr val="7030A0"/>
                </a:solidFill>
                <a:latin typeface="Calisto MT" panose="0204060305050503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t>Monzil Hossain</a:t>
            </a:r>
            <a:endParaRPr lang="en-US" sz="8000" dirty="0">
              <a:latin typeface="Calisto MT" panose="0204060305050503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sz="7200" dirty="0">
                <a:solidFill>
                  <a:srgbClr val="00B050"/>
                </a:solidFill>
                <a:latin typeface="Calisto MT" panose="0204060305050503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t>BS in Chemistry (New York University), </a:t>
            </a:r>
          </a:p>
          <a:p>
            <a:pPr algn="just">
              <a:lnSpc>
                <a:spcPct val="120000"/>
              </a:lnSpc>
            </a:pPr>
            <a:r>
              <a:rPr lang="en-US" sz="7200" dirty="0">
                <a:solidFill>
                  <a:srgbClr val="00B050"/>
                </a:solidFill>
                <a:latin typeface="Calisto MT" panose="0204060305050503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t>MS in Chemical Engineering (Columbia University) </a:t>
            </a:r>
          </a:p>
          <a:p>
            <a:pPr algn="just">
              <a:lnSpc>
                <a:spcPct val="120000"/>
              </a:lnSpc>
            </a:pPr>
            <a:r>
              <a:rPr lang="en-US" sz="7200" dirty="0">
                <a:solidFill>
                  <a:srgbClr val="00B050"/>
                </a:solidFill>
                <a:latin typeface="Calisto MT" panose="0204060305050503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t>Lecturer</a:t>
            </a:r>
          </a:p>
          <a:p>
            <a:pPr algn="just">
              <a:lnSpc>
                <a:spcPct val="120000"/>
              </a:lnSpc>
            </a:pPr>
            <a:r>
              <a:rPr lang="en-US" sz="7200" dirty="0">
                <a:solidFill>
                  <a:srgbClr val="00B050"/>
                </a:solidFill>
                <a:latin typeface="Calisto MT" panose="0204060305050503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t>Department of Biochemistry and Microbiology</a:t>
            </a:r>
          </a:p>
          <a:p>
            <a:pPr algn="just">
              <a:lnSpc>
                <a:spcPct val="120000"/>
              </a:lnSpc>
            </a:pPr>
            <a:r>
              <a:rPr lang="en-US" sz="7200" dirty="0">
                <a:solidFill>
                  <a:srgbClr val="00B050"/>
                </a:solidFill>
                <a:latin typeface="Calisto MT" panose="0204060305050503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t>School of Health &amp; Life Sciences</a:t>
            </a:r>
          </a:p>
          <a:p>
            <a:pPr algn="just">
              <a:lnSpc>
                <a:spcPct val="120000"/>
              </a:lnSpc>
            </a:pPr>
            <a:r>
              <a:rPr lang="en-US" sz="7200" dirty="0">
                <a:latin typeface="Calisto MT" panose="02040603050505030304" pitchFamily="18" charset="0"/>
                <a:cs typeface="Calibri Light"/>
                <a:hlinkClick r:id="rId4"/>
              </a:rPr>
              <a:t>monzil.hossain@northsouth.edu</a:t>
            </a:r>
            <a:endParaRPr lang="en-US" sz="7200" dirty="0">
              <a:solidFill>
                <a:srgbClr val="00B050"/>
              </a:solidFill>
              <a:latin typeface="Calisto MT" panose="02040603050505030304" pitchFamily="18" charset="0"/>
              <a:cs typeface="Calibri Light"/>
            </a:endParaRPr>
          </a:p>
          <a:p>
            <a:pPr algn="just">
              <a:lnSpc>
                <a:spcPct val="120000"/>
              </a:lnSpc>
            </a:pPr>
            <a:r>
              <a:rPr lang="en-US" sz="7200" dirty="0">
                <a:solidFill>
                  <a:srgbClr val="00B050"/>
                </a:solidFill>
                <a:latin typeface="Calisto MT" panose="02040603050505030304" pitchFamily="18" charset="0"/>
                <a:cs typeface="Calibri Light"/>
              </a:rPr>
              <a:t>Office Hours: Thursday 9.30 AM – 10.30 AM (Room SAC 1164) </a:t>
            </a:r>
            <a:endParaRPr lang="en-US" sz="7200" dirty="0">
              <a:latin typeface="Calisto MT" panose="02040603050505030304" pitchFamily="18" charset="0"/>
              <a:cs typeface="Calibri Light"/>
            </a:endParaRPr>
          </a:p>
          <a:p>
            <a:pPr algn="just">
              <a:lnSpc>
                <a:spcPct val="120000"/>
              </a:lnSpc>
            </a:pPr>
            <a:endParaRPr lang="en-US" sz="7200" dirty="0">
              <a:latin typeface="Calisto MT" panose="02040603050505030304" pitchFamily="18" charset="0"/>
              <a:cs typeface="Calibri Light"/>
            </a:endParaRPr>
          </a:p>
          <a:p>
            <a:pPr algn="just">
              <a:lnSpc>
                <a:spcPct val="120000"/>
              </a:lnSpc>
            </a:pPr>
            <a:endParaRPr lang="en-US" sz="7200" dirty="0">
              <a:latin typeface="Calisto MT" panose="02040603050505030304" pitchFamily="18" charset="0"/>
              <a:cs typeface="Calibri Light"/>
            </a:endParaRPr>
          </a:p>
          <a:p>
            <a:pPr algn="just"/>
            <a:endParaRPr lang="en-US" sz="8800" b="1" dirty="0">
              <a:latin typeface="Corbel" panose="020B0503020204020204" pitchFamily="34" charset="0"/>
              <a:cs typeface="Calibri Light"/>
            </a:endParaRPr>
          </a:p>
          <a:p>
            <a:pPr algn="l"/>
            <a:endParaRPr lang="en-CA" sz="3200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8788766"/>
      </p:ext>
    </p:extLst>
  </p:cSld>
  <p:clrMapOvr>
    <a:masterClrMapping/>
  </p:clrMapOvr>
  <p:transition spd="med" advTm="0">
    <p:pull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02432" y="1371600"/>
            <a:ext cx="5436368" cy="2971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5FD2BC"/>
                </a:solidFill>
                <a:latin typeface="Corbel" panose="020B0503020204020204" pitchFamily="34" charset="0"/>
                <a:cs typeface="Calibri Light"/>
              </a:rPr>
              <a:t>Fire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Fires</a:t>
            </a:r>
            <a:r>
              <a:rPr lang="en-CA" sz="2400" b="1" dirty="0">
                <a:latin typeface="Corbel" panose="020B0503020204020204" pitchFamily="34" charset="0"/>
                <a:cs typeface="Calibri Light"/>
              </a:rPr>
              <a:t> </a:t>
            </a:r>
            <a:r>
              <a:rPr lang="en-CA" sz="2400" b="1" dirty="0">
                <a:solidFill>
                  <a:srgbClr val="00B050"/>
                </a:solidFill>
                <a:latin typeface="Corbel" panose="020B0503020204020204" pitchFamily="34" charset="0"/>
                <a:cs typeface="Calibri Light"/>
              </a:rPr>
              <a:t>can arise from incompletely </a:t>
            </a:r>
            <a:r>
              <a:rPr lang="en-CA" sz="24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extinguished matches </a:t>
            </a:r>
            <a:r>
              <a:rPr lang="en-CA" sz="2400" b="1" dirty="0">
                <a:solidFill>
                  <a:srgbClr val="00B0F0"/>
                </a:solidFill>
                <a:latin typeface="Corbel" panose="020B0503020204020204" pitchFamily="34" charset="0"/>
                <a:cs typeface="Calibri Light"/>
              </a:rPr>
              <a:t>or spills being placed in </a:t>
            </a:r>
            <a:r>
              <a:rPr lang="en-CA" sz="24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waste paper baskets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rgbClr val="7030A0"/>
                </a:solidFill>
                <a:latin typeface="Corbel" panose="020B0503020204020204" pitchFamily="34" charset="0"/>
                <a:cs typeface="Calibri Light"/>
              </a:rPr>
              <a:t>For </a:t>
            </a:r>
            <a:r>
              <a:rPr lang="en-CA" sz="24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fire-fighting,</a:t>
            </a:r>
            <a:r>
              <a:rPr lang="en-CA" sz="2400" b="1" dirty="0">
                <a:latin typeface="Corbel" panose="020B0503020204020204" pitchFamily="34" charset="0"/>
                <a:cs typeface="Calibri Light"/>
              </a:rPr>
              <a:t> </a:t>
            </a:r>
            <a:r>
              <a:rPr lang="en-CA" sz="2400" b="1" dirty="0">
                <a:solidFill>
                  <a:srgbClr val="00B0F0"/>
                </a:solidFill>
                <a:latin typeface="Corbel" panose="020B0503020204020204" pitchFamily="34" charset="0"/>
                <a:cs typeface="Calibri Light"/>
              </a:rPr>
              <a:t>every laboratory room is provided with </a:t>
            </a:r>
            <a:r>
              <a:rPr lang="en-CA" sz="2400" b="1" dirty="0">
                <a:solidFill>
                  <a:srgbClr val="00B0F0"/>
                </a:solidFill>
              </a:rPr>
              <a:t>Bromochlorodifluoromethane</a:t>
            </a:r>
            <a:r>
              <a:rPr lang="en-CA" sz="2400" dirty="0"/>
              <a:t>  </a:t>
            </a:r>
            <a:r>
              <a:rPr lang="en-CA" sz="2400" dirty="0">
                <a:solidFill>
                  <a:srgbClr val="FF0000"/>
                </a:solidFill>
              </a:rPr>
              <a:t>(</a:t>
            </a:r>
            <a:r>
              <a:rPr lang="en-CA" sz="24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BCF) </a:t>
            </a:r>
            <a:r>
              <a:rPr lang="en-CA" sz="2400" b="1" dirty="0">
                <a:solidFill>
                  <a:srgbClr val="00B050"/>
                </a:solidFill>
                <a:latin typeface="Corbel" panose="020B0503020204020204" pitchFamily="34" charset="0"/>
                <a:cs typeface="Calibri Light"/>
              </a:rPr>
              <a:t>or carbon dioxide extinguishers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2432" y="4495800"/>
            <a:ext cx="5436368" cy="228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b="1" dirty="0">
              <a:solidFill>
                <a:srgbClr val="5FD2BC"/>
              </a:solidFill>
              <a:latin typeface="Corbel" panose="020B0503020204020204" pitchFamily="34" charset="0"/>
              <a:cs typeface="Calibri Light"/>
            </a:endParaRPr>
          </a:p>
          <a:p>
            <a:pPr algn="l"/>
            <a:r>
              <a:rPr lang="en-US" sz="2800" b="1" dirty="0">
                <a:solidFill>
                  <a:srgbClr val="5FD2BC"/>
                </a:solidFill>
                <a:latin typeface="Corbel" panose="020B0503020204020204" pitchFamily="34" charset="0"/>
                <a:cs typeface="Calibri Light"/>
              </a:rPr>
              <a:t>Clothing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rgbClr val="7030A0"/>
                </a:solidFill>
                <a:latin typeface="Corbel" panose="020B0503020204020204" pitchFamily="34" charset="0"/>
                <a:cs typeface="Calibri Light"/>
              </a:rPr>
              <a:t>You must be </a:t>
            </a:r>
            <a:r>
              <a:rPr lang="en-CA" sz="24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adequately clothed </a:t>
            </a:r>
            <a:r>
              <a:rPr lang="en-CA" sz="2400" b="1" dirty="0">
                <a:solidFill>
                  <a:srgbClr val="00B0F0"/>
                </a:solidFill>
                <a:latin typeface="Corbel" panose="020B0503020204020204" pitchFamily="34" charset="0"/>
                <a:cs typeface="Calibri Light"/>
              </a:rPr>
              <a:t>to be admitted to a laboratory. Covered shoes </a:t>
            </a:r>
            <a:r>
              <a:rPr lang="en-CA" sz="24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(not sandals or thongs) </a:t>
            </a:r>
            <a:r>
              <a:rPr lang="en-CA" sz="2400" b="1" dirty="0">
                <a:solidFill>
                  <a:srgbClr val="7030A0"/>
                </a:solidFill>
                <a:latin typeface="Corbel" panose="020B0503020204020204" pitchFamily="34" charset="0"/>
                <a:cs typeface="Calibri Light"/>
              </a:rPr>
              <a:t>must always be worn.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2400" b="1" dirty="0">
              <a:solidFill>
                <a:srgbClr val="FF0000"/>
              </a:solidFill>
              <a:latin typeface="Corbel" panose="020B0503020204020204" pitchFamily="34" charset="0"/>
              <a:cs typeface="Calibri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130" y="1398232"/>
            <a:ext cx="1830818" cy="15097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2829" y="1398232"/>
            <a:ext cx="1347339" cy="150974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10" name="Picture 9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971800"/>
            <a:ext cx="3148967" cy="22098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07504" y="0"/>
            <a:ext cx="27118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srgbClr val="92D050"/>
                </a:solidFill>
                <a:latin typeface="Centaur" panose="02030504050205020304" pitchFamily="18" charset="0"/>
                <a:ea typeface="+mn-ea"/>
                <a:cs typeface="+mn-cs"/>
              </a:rPr>
              <a:t>CHE 101L</a:t>
            </a:r>
            <a:endParaRPr lang="en-CA" dirty="0">
              <a:solidFill>
                <a:srgbClr val="92D050"/>
              </a:solidFill>
              <a:latin typeface="Centaur" panose="02030504050205020304" pitchFamily="18" charset="0"/>
              <a:ea typeface="+mn-ea"/>
              <a:cs typeface="+mn-cs"/>
            </a:endParaRPr>
          </a:p>
        </p:txBody>
      </p:sp>
      <p:pic>
        <p:nvPicPr>
          <p:cNvPr id="13" name="Picture 12" descr="Four-day IMUN conference to hold at NSU | Dhaka Tribune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r="26269"/>
          <a:stretch/>
        </p:blipFill>
        <p:spPr bwMode="auto">
          <a:xfrm>
            <a:off x="8115300" y="76201"/>
            <a:ext cx="800100" cy="9905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670" y="5181600"/>
            <a:ext cx="2136025" cy="162970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465162769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15009" y="1447800"/>
            <a:ext cx="4814192" cy="1676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5FD2BC"/>
                </a:solidFill>
                <a:latin typeface="Corbel" panose="020B0503020204020204" pitchFamily="34" charset="0"/>
                <a:cs typeface="Calibri Light"/>
              </a:rPr>
              <a:t>Glassware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rgbClr val="7030A0"/>
                </a:solidFill>
                <a:latin typeface="Corbel" panose="020B0503020204020204" pitchFamily="34" charset="0"/>
                <a:cs typeface="Calibri Light"/>
              </a:rPr>
              <a:t>Dispose of </a:t>
            </a:r>
            <a:r>
              <a:rPr lang="en-CA" sz="24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broken glassware </a:t>
            </a:r>
            <a:r>
              <a:rPr lang="en-CA" sz="2400" b="1" dirty="0">
                <a:solidFill>
                  <a:srgbClr val="00B0F0"/>
                </a:solidFill>
                <a:latin typeface="Corbel" panose="020B0503020204020204" pitchFamily="34" charset="0"/>
                <a:cs typeface="Calibri Light"/>
              </a:rPr>
              <a:t>safely after notifying your demonstrator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586609" y="3482266"/>
            <a:ext cx="7328791" cy="2590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5FD2BC"/>
                </a:solidFill>
                <a:latin typeface="Corbel" panose="020B0503020204020204" pitchFamily="34" charset="0"/>
                <a:cs typeface="Calibri Light"/>
              </a:rPr>
              <a:t>Summary of important rules</a:t>
            </a: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You MUST: </a:t>
            </a:r>
            <a:r>
              <a:rPr lang="en-CA" sz="2400" b="1" dirty="0">
                <a:solidFill>
                  <a:srgbClr val="00B050"/>
                </a:solidFill>
                <a:latin typeface="Corbel" panose="020B0503020204020204" pitchFamily="34" charset="0"/>
                <a:cs typeface="Calibri Light"/>
              </a:rPr>
              <a:t>wear shoes, wear safety glasses and a laboratory coat, tie back long hair, report all accidents immediately</a:t>
            </a: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You MUST NOT:</a:t>
            </a:r>
            <a:r>
              <a:rPr lang="en-CA" sz="2400" b="1" dirty="0">
                <a:latin typeface="Corbel" panose="020B0503020204020204" pitchFamily="34" charset="0"/>
                <a:cs typeface="Calibri Light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rbel" panose="020B0503020204020204" pitchFamily="34" charset="0"/>
              </a:rPr>
              <a:t>drink, eat, smoke, work unsupervised,</a:t>
            </a:r>
            <a:r>
              <a:rPr lang="en-CA" sz="2400" b="1" dirty="0">
                <a:solidFill>
                  <a:srgbClr val="7030A0"/>
                </a:solidFill>
                <a:latin typeface="Corbel" panose="020B0503020204020204" pitchFamily="34" charset="0"/>
              </a:rPr>
              <a:t> use volatile solvents near a flame</a:t>
            </a:r>
            <a:r>
              <a:rPr lang="en-US" sz="2400" b="1" dirty="0">
                <a:solidFill>
                  <a:srgbClr val="7030A0"/>
                </a:solidFill>
                <a:latin typeface="Corbel" panose="020B0503020204020204" pitchFamily="34" charset="0"/>
              </a:rPr>
              <a:t>  </a:t>
            </a:r>
            <a:endParaRPr lang="en-CA" sz="2400" b="1" dirty="0">
              <a:solidFill>
                <a:srgbClr val="7030A0"/>
              </a:solidFill>
              <a:latin typeface="Corbel" panose="020B0503020204020204" pitchFamily="34" charset="0"/>
              <a:cs typeface="Calibri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7504" y="0"/>
            <a:ext cx="27118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srgbClr val="92D050"/>
                </a:solidFill>
                <a:latin typeface="Centaur" panose="02030504050205020304" pitchFamily="18" charset="0"/>
                <a:ea typeface="+mn-ea"/>
                <a:cs typeface="+mn-cs"/>
              </a:rPr>
              <a:t>CHE 101L</a:t>
            </a:r>
            <a:endParaRPr lang="en-CA" dirty="0">
              <a:solidFill>
                <a:srgbClr val="92D050"/>
              </a:solidFill>
              <a:latin typeface="Centaur" panose="02030504050205020304" pitchFamily="18" charset="0"/>
              <a:ea typeface="+mn-ea"/>
              <a:cs typeface="+mn-cs"/>
            </a:endParaRPr>
          </a:p>
        </p:txBody>
      </p:sp>
      <p:pic>
        <p:nvPicPr>
          <p:cNvPr id="7" name="Picture 6" descr="Four-day IMUN conference to hold at NSU | Dhaka Tribune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r="26269"/>
          <a:stretch/>
        </p:blipFill>
        <p:spPr bwMode="auto">
          <a:xfrm>
            <a:off x="8115300" y="76201"/>
            <a:ext cx="800100" cy="9905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803" y="1447800"/>
            <a:ext cx="3401997" cy="168742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8" descr="Do not eat food, drink beverages, or chew gum in the laborator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052" y="3419383"/>
            <a:ext cx="1295400" cy="97155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11" name="Picture 9" descr="hip_symbols1"/>
          <p:cNvPicPr>
            <a:picLocks noChangeAspect="1" noChangeArrowheads="1"/>
          </p:cNvPicPr>
          <p:nvPr/>
        </p:nvPicPr>
        <p:blipFill>
          <a:blip r:embed="rId5" cstate="print"/>
          <a:srcRect l="75926" t="50052"/>
          <a:stretch>
            <a:fillRect/>
          </a:stretch>
        </p:blipFill>
        <p:spPr bwMode="auto">
          <a:xfrm>
            <a:off x="215009" y="4524283"/>
            <a:ext cx="1141413" cy="1752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30404577"/>
      </p:ext>
    </p:extLst>
  </p:cSld>
  <p:clrMapOvr>
    <a:masterClrMapping/>
  </p:clrMapOvr>
  <p:transition spd="med">
    <p:pull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28600" y="1447800"/>
            <a:ext cx="41910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b="1" dirty="0">
              <a:solidFill>
                <a:srgbClr val="FF0000"/>
              </a:solidFill>
              <a:latin typeface="Corbel" panose="020B0503020204020204" pitchFamily="34" charset="0"/>
              <a:cs typeface="Calibri Light"/>
            </a:endParaRPr>
          </a:p>
          <a:p>
            <a:pPr algn="l"/>
            <a:r>
              <a:rPr lang="en-US" sz="28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Chemical Hazard Symbols</a:t>
            </a:r>
          </a:p>
          <a:p>
            <a:pPr algn="l"/>
            <a:endParaRPr lang="en-CA" sz="2400" b="1" dirty="0">
              <a:solidFill>
                <a:srgbClr val="FF0000"/>
              </a:solidFill>
              <a:latin typeface="Corbel" panose="020B0503020204020204" pitchFamily="34" charset="0"/>
              <a:cs typeface="Calibri Ligh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180263"/>
            <a:ext cx="4267200" cy="261684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8" name="Picture 7" descr="Hydrochloric Acid, 12.1 M, in Glass Bottle, ACS Grade, 500 mL | Carolina.com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6" t="5128" r="30609" b="4808"/>
          <a:stretch/>
        </p:blipFill>
        <p:spPr bwMode="auto">
          <a:xfrm>
            <a:off x="4724400" y="1396339"/>
            <a:ext cx="1828800" cy="3238604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488" y="1373350"/>
            <a:ext cx="1674665" cy="328122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1" y="4884944"/>
            <a:ext cx="2209800" cy="187487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4884944"/>
            <a:ext cx="1981200" cy="19092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1027" y="4880503"/>
            <a:ext cx="2261588" cy="191371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1995" y="4880503"/>
            <a:ext cx="2111170" cy="19137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07504" y="0"/>
            <a:ext cx="27118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srgbClr val="92D050"/>
                </a:solidFill>
                <a:latin typeface="Centaur" panose="02030504050205020304" pitchFamily="18" charset="0"/>
                <a:ea typeface="+mn-ea"/>
                <a:cs typeface="+mn-cs"/>
              </a:rPr>
              <a:t>CHE 101L</a:t>
            </a:r>
            <a:endParaRPr lang="en-CA" dirty="0">
              <a:solidFill>
                <a:srgbClr val="92D050"/>
              </a:solidFill>
              <a:latin typeface="Centaur" panose="02030504050205020304" pitchFamily="18" charset="0"/>
              <a:ea typeface="+mn-ea"/>
              <a:cs typeface="+mn-cs"/>
            </a:endParaRPr>
          </a:p>
        </p:txBody>
      </p:sp>
      <p:pic>
        <p:nvPicPr>
          <p:cNvPr id="13" name="Picture 12" descr="Four-day IMUN conference to hold at NSU | Dhaka Tribune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r="26269"/>
          <a:stretch/>
        </p:blipFill>
        <p:spPr bwMode="auto">
          <a:xfrm>
            <a:off x="8115300" y="76201"/>
            <a:ext cx="800100" cy="9905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72325593"/>
      </p:ext>
    </p:extLst>
  </p:cSld>
  <p:clrMapOvr>
    <a:masterClrMapping/>
  </p:clrMapOvr>
  <p:transition spd="med">
    <p:pull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1429353"/>
            <a:ext cx="5194920" cy="520004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83704" y="1401564"/>
            <a:ext cx="3016696" cy="9606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FF0000"/>
                </a:solidFill>
                <a:latin typeface="Corbel" panose="020B0503020204020204" pitchFamily="34" charset="0"/>
                <a:ea typeface="+mn-ea"/>
                <a:cs typeface="+mn-cs"/>
              </a:rPr>
              <a:t>Glass Apparatus</a:t>
            </a:r>
          </a:p>
          <a:p>
            <a:pPr algn="l"/>
            <a:r>
              <a:rPr lang="en-US" sz="3200" b="1" dirty="0">
                <a:solidFill>
                  <a:srgbClr val="FF0000"/>
                </a:solidFill>
                <a:latin typeface="Corbel" panose="020B0503020204020204" pitchFamily="34" charset="0"/>
                <a:ea typeface="+mn-ea"/>
                <a:cs typeface="+mn-cs"/>
              </a:rPr>
              <a:t>&amp; Instruments</a:t>
            </a:r>
            <a:endParaRPr lang="en-CA" sz="3200" b="1" dirty="0">
              <a:solidFill>
                <a:srgbClr val="FF0000"/>
              </a:solidFill>
              <a:latin typeface="Corbel" panose="020B0503020204020204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468934"/>
            <a:ext cx="1777306" cy="12994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798095"/>
            <a:ext cx="3124349" cy="270447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07504" y="0"/>
            <a:ext cx="27118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srgbClr val="92D050"/>
                </a:solidFill>
                <a:latin typeface="Centaur" panose="02030504050205020304" pitchFamily="18" charset="0"/>
                <a:ea typeface="+mn-ea"/>
                <a:cs typeface="+mn-cs"/>
              </a:rPr>
              <a:t>CHE 101L</a:t>
            </a:r>
            <a:endParaRPr lang="en-CA" dirty="0">
              <a:solidFill>
                <a:srgbClr val="92D050"/>
              </a:solidFill>
              <a:latin typeface="Centaur" panose="02030504050205020304" pitchFamily="18" charset="0"/>
              <a:ea typeface="+mn-ea"/>
              <a:cs typeface="+mn-cs"/>
            </a:endParaRPr>
          </a:p>
        </p:txBody>
      </p:sp>
      <p:pic>
        <p:nvPicPr>
          <p:cNvPr id="11" name="Picture 10" descr="Four-day IMUN conference to hold at NSU | Dhaka Tribune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r="26269"/>
          <a:stretch/>
        </p:blipFill>
        <p:spPr bwMode="auto">
          <a:xfrm>
            <a:off x="8115300" y="76201"/>
            <a:ext cx="800100" cy="9905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89911447"/>
      </p:ext>
    </p:extLst>
  </p:cSld>
  <p:clrMapOvr>
    <a:masterClrMapping/>
  </p:clrMapOvr>
  <p:transition spd="med">
    <p:pull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371600"/>
            <a:ext cx="4563053" cy="518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028" y="1371600"/>
            <a:ext cx="4149970" cy="510539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7504" y="0"/>
            <a:ext cx="27118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srgbClr val="92D050"/>
                </a:solidFill>
                <a:latin typeface="Centaur" panose="02030504050205020304" pitchFamily="18" charset="0"/>
                <a:ea typeface="+mn-ea"/>
                <a:cs typeface="+mn-cs"/>
              </a:rPr>
              <a:t>CHE 101L</a:t>
            </a:r>
            <a:endParaRPr lang="en-CA" dirty="0">
              <a:solidFill>
                <a:srgbClr val="92D050"/>
              </a:solidFill>
              <a:latin typeface="Centaur" panose="02030504050205020304" pitchFamily="18" charset="0"/>
              <a:ea typeface="+mn-ea"/>
              <a:cs typeface="+mn-cs"/>
            </a:endParaRPr>
          </a:p>
        </p:txBody>
      </p:sp>
      <p:pic>
        <p:nvPicPr>
          <p:cNvPr id="9" name="Picture 8" descr="Four-day IMUN conference to hold at NSU | Dhaka Tribune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r="26269"/>
          <a:stretch/>
        </p:blipFill>
        <p:spPr bwMode="auto">
          <a:xfrm>
            <a:off x="8115300" y="76201"/>
            <a:ext cx="800100" cy="9905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 spd="med">
    <p:pull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4648201" cy="3986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1" y="1410533"/>
            <a:ext cx="2197740" cy="5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Titration Techniques Chemistry Tutori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437" y="1524000"/>
            <a:ext cx="1717964" cy="4891607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7504" y="0"/>
            <a:ext cx="27118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srgbClr val="92D050"/>
                </a:solidFill>
                <a:latin typeface="Centaur" panose="02030504050205020304" pitchFamily="18" charset="0"/>
                <a:ea typeface="+mn-ea"/>
                <a:cs typeface="+mn-cs"/>
              </a:rPr>
              <a:t>CHE 101L</a:t>
            </a:r>
            <a:endParaRPr lang="en-CA" dirty="0">
              <a:solidFill>
                <a:srgbClr val="92D050"/>
              </a:solidFill>
              <a:latin typeface="Centaur" panose="02030504050205020304" pitchFamily="18" charset="0"/>
              <a:ea typeface="+mn-ea"/>
              <a:cs typeface="+mn-cs"/>
            </a:endParaRPr>
          </a:p>
        </p:txBody>
      </p:sp>
      <p:pic>
        <p:nvPicPr>
          <p:cNvPr id="9" name="Picture 8" descr="Four-day IMUN conference to hold at NSU | Dhaka Tribune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r="26269"/>
          <a:stretch/>
        </p:blipFill>
        <p:spPr bwMode="auto">
          <a:xfrm>
            <a:off x="8115300" y="76201"/>
            <a:ext cx="800100" cy="9905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 spd="med">
    <p:pull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15346"/>
            <a:ext cx="5112568" cy="1541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776" y="1844824"/>
            <a:ext cx="3384375" cy="2322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3648" y="4365104"/>
            <a:ext cx="5709684" cy="14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98019"/>
      </p:ext>
    </p:extLst>
  </p:cSld>
  <p:clrMapOvr>
    <a:masterClrMapping/>
  </p:clrMapOvr>
  <p:transition spd="med">
    <p:pull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8600" y="1447800"/>
            <a:ext cx="5638800" cy="2286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5FD2BC"/>
                </a:solidFill>
                <a:latin typeface="Calisto MT" panose="02040603050505030304" pitchFamily="18" charset="0"/>
                <a:cs typeface="Calibri Light"/>
              </a:rPr>
              <a:t>Laboratory procedures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Calisto MT" panose="02040603050505030304" pitchFamily="18" charset="0"/>
                <a:cs typeface="Calibri Light"/>
              </a:rPr>
              <a:t>Practical laboratory science has many objectives and opinion: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00B0F0"/>
                </a:solidFill>
                <a:latin typeface="Calisto MT" panose="02040603050505030304" pitchFamily="18" charset="0"/>
                <a:cs typeface="Calibri Light"/>
              </a:rPr>
              <a:t>The growth of experience and knowledge in laboratory safety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7030A0"/>
                </a:solidFill>
                <a:latin typeface="Calisto MT" panose="02040603050505030304" pitchFamily="18" charset="0"/>
                <a:cs typeface="Calibri Light"/>
              </a:rPr>
              <a:t>Experience in scientific instrumentation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8600" y="3962400"/>
            <a:ext cx="5638800" cy="2667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5FD2BC"/>
                </a:solidFill>
                <a:latin typeface="Calisto MT" panose="02040603050505030304" pitchFamily="18" charset="0"/>
                <a:cs typeface="Calibri Light"/>
              </a:rPr>
              <a:t>Laboratory Attendance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7030A0"/>
                </a:solidFill>
                <a:latin typeface="Calisto MT" panose="02040603050505030304" pitchFamily="18" charset="0"/>
                <a:cs typeface="Calibri Light"/>
              </a:rPr>
              <a:t>All laboratory classes must be attended except in cases of illness</a:t>
            </a:r>
          </a:p>
          <a:p>
            <a:pPr algn="l"/>
            <a:r>
              <a:rPr lang="en-US" sz="2800" b="1" dirty="0">
                <a:solidFill>
                  <a:srgbClr val="5FD2BC"/>
                </a:solidFill>
                <a:latin typeface="Calisto MT" panose="02040603050505030304" pitchFamily="18" charset="0"/>
                <a:cs typeface="Calibri Light"/>
              </a:rPr>
              <a:t>Laboratory Hours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FF0000"/>
                </a:solidFill>
                <a:latin typeface="Calisto MT" panose="02040603050505030304" pitchFamily="18" charset="0"/>
                <a:cs typeface="Calibri Light"/>
              </a:rPr>
              <a:t>No student may work in the laboratory outside the allotted class periods without permission from the laboratory supervisor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628" y="1440304"/>
            <a:ext cx="1888172" cy="242023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7504" y="0"/>
            <a:ext cx="27118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srgbClr val="92D050"/>
                </a:solidFill>
                <a:latin typeface="Centaur" panose="02030504050205020304" pitchFamily="18" charset="0"/>
                <a:ea typeface="+mn-ea"/>
                <a:cs typeface="+mn-cs"/>
              </a:rPr>
              <a:t>CHE 101L</a:t>
            </a:r>
            <a:endParaRPr lang="en-CA" dirty="0">
              <a:solidFill>
                <a:srgbClr val="92D050"/>
              </a:solidFill>
              <a:latin typeface="Centaur" panose="02030504050205020304" pitchFamily="18" charset="0"/>
              <a:ea typeface="+mn-ea"/>
              <a:cs typeface="+mn-cs"/>
            </a:endParaRPr>
          </a:p>
        </p:txBody>
      </p:sp>
      <p:pic>
        <p:nvPicPr>
          <p:cNvPr id="9" name="Picture 8" descr="Four-day IMUN conference to hold at NSU | Dhaka Tribune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r="26269"/>
          <a:stretch/>
        </p:blipFill>
        <p:spPr bwMode="auto">
          <a:xfrm>
            <a:off x="8115300" y="76201"/>
            <a:ext cx="800100" cy="9905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3886200"/>
            <a:ext cx="1524000" cy="292469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17744437"/>
      </p:ext>
    </p:extLst>
  </p:cSld>
  <p:clrMapOvr>
    <a:masterClrMapping/>
  </p:clrMapOvr>
  <p:transition spd="med">
    <p:pull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2400" y="1447800"/>
            <a:ext cx="1949896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Safety</a:t>
            </a:r>
            <a:endParaRPr lang="en-CA" sz="2400" b="1" dirty="0">
              <a:latin typeface="Corbel" panose="020B0503020204020204" pitchFamily="34" charset="0"/>
              <a:cs typeface="Calibri Ligh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7504" y="2286000"/>
            <a:ext cx="4845496" cy="3962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5FD2BC"/>
                </a:solidFill>
                <a:latin typeface="Calisto MT" panose="02040603050505030304" pitchFamily="18" charset="0"/>
                <a:cs typeface="Calibri Light"/>
              </a:rPr>
              <a:t>Accidents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rgbClr val="7030A0"/>
                </a:solidFill>
                <a:latin typeface="Calisto MT" panose="02040603050505030304" pitchFamily="18" charset="0"/>
                <a:cs typeface="Calibri Light"/>
              </a:rPr>
              <a:t>From time to time </a:t>
            </a:r>
            <a:r>
              <a:rPr lang="en-CA" sz="2400" b="1" dirty="0">
                <a:solidFill>
                  <a:srgbClr val="FF0000"/>
                </a:solidFill>
                <a:latin typeface="Calisto MT" panose="02040603050505030304" pitchFamily="18" charset="0"/>
                <a:cs typeface="Calibri Light"/>
              </a:rPr>
              <a:t>accidents</a:t>
            </a:r>
            <a:r>
              <a:rPr lang="en-CA" sz="2400" b="1" dirty="0">
                <a:latin typeface="Calisto MT" panose="02040603050505030304" pitchFamily="18" charset="0"/>
                <a:cs typeface="Calibri Light"/>
              </a:rPr>
              <a:t> </a:t>
            </a:r>
            <a:r>
              <a:rPr lang="en-CA" sz="2400" b="1" dirty="0">
                <a:solidFill>
                  <a:srgbClr val="00B050"/>
                </a:solidFill>
                <a:latin typeface="Calisto MT" panose="02040603050505030304" pitchFamily="18" charset="0"/>
                <a:cs typeface="Calibri Light"/>
              </a:rPr>
              <a:t>do occur in </a:t>
            </a:r>
            <a:r>
              <a:rPr lang="en-CA" sz="2400" b="1" dirty="0">
                <a:solidFill>
                  <a:srgbClr val="FF0000"/>
                </a:solidFill>
                <a:latin typeface="Calisto MT" panose="02040603050505030304" pitchFamily="18" charset="0"/>
                <a:cs typeface="Calibri Light"/>
              </a:rPr>
              <a:t>the laboratory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rgbClr val="7030A0"/>
                </a:solidFill>
                <a:latin typeface="Calisto MT" panose="02040603050505030304" pitchFamily="18" charset="0"/>
                <a:cs typeface="Calibri Light"/>
              </a:rPr>
              <a:t>If you receive a </a:t>
            </a:r>
            <a:r>
              <a:rPr lang="en-CA" sz="2400" b="1" dirty="0">
                <a:solidFill>
                  <a:srgbClr val="FF0000"/>
                </a:solidFill>
                <a:latin typeface="Calisto MT" panose="02040603050505030304" pitchFamily="18" charset="0"/>
                <a:cs typeface="Calibri Light"/>
              </a:rPr>
              <a:t>chemical burn </a:t>
            </a:r>
            <a:r>
              <a:rPr lang="en-CA" sz="2400" b="1" dirty="0">
                <a:solidFill>
                  <a:srgbClr val="00B050"/>
                </a:solidFill>
                <a:latin typeface="Calisto MT" panose="02040603050505030304" pitchFamily="18" charset="0"/>
                <a:cs typeface="Calibri Light"/>
              </a:rPr>
              <a:t>from acid, alkali, etc., immediately flood the affected area with water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rgbClr val="7030A0"/>
                </a:solidFill>
                <a:latin typeface="Calisto MT" panose="02040603050505030304" pitchFamily="18" charset="0"/>
                <a:cs typeface="Calibri Light"/>
              </a:rPr>
              <a:t>For </a:t>
            </a:r>
            <a:r>
              <a:rPr lang="en-CA" sz="2400" b="1" dirty="0">
                <a:solidFill>
                  <a:srgbClr val="FF0000"/>
                </a:solidFill>
                <a:latin typeface="Calisto MT" panose="02040603050505030304" pitchFamily="18" charset="0"/>
                <a:cs typeface="Calibri Light"/>
              </a:rPr>
              <a:t>all accidents, immediately</a:t>
            </a:r>
            <a:r>
              <a:rPr lang="en-CA" sz="2400" b="1" dirty="0">
                <a:latin typeface="Calisto MT" panose="02040603050505030304" pitchFamily="18" charset="0"/>
                <a:cs typeface="Calibri Light"/>
              </a:rPr>
              <a:t> </a:t>
            </a:r>
            <a:r>
              <a:rPr lang="en-CA" sz="2400" b="1" dirty="0">
                <a:solidFill>
                  <a:srgbClr val="00B0F0"/>
                </a:solidFill>
                <a:latin typeface="Calisto MT" panose="02040603050505030304" pitchFamily="18" charset="0"/>
                <a:cs typeface="Calibri Light"/>
              </a:rPr>
              <a:t>informed to </a:t>
            </a:r>
            <a:r>
              <a:rPr lang="en-CA" sz="2400" b="1" dirty="0">
                <a:solidFill>
                  <a:srgbClr val="FF0000"/>
                </a:solidFill>
                <a:latin typeface="Calisto MT" panose="02040603050505030304" pitchFamily="18" charset="0"/>
                <a:cs typeface="Calibri Light"/>
              </a:rPr>
              <a:t>demonstrator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07504" y="0"/>
            <a:ext cx="27118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srgbClr val="92D050"/>
                </a:solidFill>
                <a:latin typeface="Centaur" panose="02030504050205020304" pitchFamily="18" charset="0"/>
                <a:ea typeface="+mn-ea"/>
                <a:cs typeface="+mn-cs"/>
              </a:rPr>
              <a:t>CHE 101L</a:t>
            </a:r>
            <a:endParaRPr lang="en-CA" dirty="0">
              <a:solidFill>
                <a:srgbClr val="92D050"/>
              </a:solidFill>
              <a:latin typeface="Centaur" panose="02030504050205020304" pitchFamily="18" charset="0"/>
              <a:ea typeface="+mn-ea"/>
              <a:cs typeface="+mn-cs"/>
            </a:endParaRPr>
          </a:p>
        </p:txBody>
      </p:sp>
      <p:pic>
        <p:nvPicPr>
          <p:cNvPr id="13" name="Picture 12" descr="Four-day IMUN conference to hold at NSU | Dhaka Tribune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r="26269"/>
          <a:stretch/>
        </p:blipFill>
        <p:spPr bwMode="auto">
          <a:xfrm>
            <a:off x="8115300" y="76201"/>
            <a:ext cx="800100" cy="9905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391330"/>
            <a:ext cx="3352800" cy="27996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4267199"/>
            <a:ext cx="3369816" cy="248462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15486496"/>
      </p:ext>
    </p:extLst>
  </p:cSld>
  <p:clrMapOvr>
    <a:masterClrMapping/>
  </p:clrMapOvr>
  <p:transition spd="med">
    <p:pull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28600" y="1371600"/>
            <a:ext cx="8610600" cy="2209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Allergies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rgbClr val="00B0F0"/>
                </a:solidFill>
                <a:latin typeface="Calisto MT" panose="02040603050505030304" pitchFamily="18" charset="0"/>
                <a:cs typeface="Calibri Light"/>
              </a:rPr>
              <a:t>If you are aware that you suffer from </a:t>
            </a:r>
            <a:r>
              <a:rPr lang="en-CA" sz="2400" b="1" dirty="0">
                <a:solidFill>
                  <a:srgbClr val="FF0000"/>
                </a:solidFill>
                <a:latin typeface="Calisto MT" panose="02040603050505030304" pitchFamily="18" charset="0"/>
                <a:cs typeface="Calibri Light"/>
              </a:rPr>
              <a:t>allergic reactions </a:t>
            </a:r>
            <a:r>
              <a:rPr lang="en-CA" sz="2400" b="1" dirty="0">
                <a:solidFill>
                  <a:srgbClr val="00B050"/>
                </a:solidFill>
                <a:latin typeface="Calisto MT" panose="02040603050505030304" pitchFamily="18" charset="0"/>
                <a:cs typeface="Calibri Light"/>
              </a:rPr>
              <a:t>to any type of chemical, please inform the </a:t>
            </a:r>
            <a:r>
              <a:rPr lang="en-CA" sz="2400" b="1" dirty="0">
                <a:solidFill>
                  <a:srgbClr val="FF0000"/>
                </a:solidFill>
                <a:latin typeface="Calisto MT" panose="02040603050505030304" pitchFamily="18" charset="0"/>
                <a:cs typeface="Calibri Light"/>
              </a:rPr>
              <a:t>Unit Coordinator </a:t>
            </a:r>
            <a:r>
              <a:rPr lang="en-CA" sz="2400" b="1" dirty="0">
                <a:solidFill>
                  <a:srgbClr val="7030A0"/>
                </a:solidFill>
                <a:latin typeface="Calisto MT" panose="02040603050505030304" pitchFamily="18" charset="0"/>
                <a:cs typeface="Calibri Light"/>
              </a:rPr>
              <a:t>and your </a:t>
            </a:r>
            <a:r>
              <a:rPr lang="en-CA" sz="2400" b="1" dirty="0">
                <a:solidFill>
                  <a:srgbClr val="FF0000"/>
                </a:solidFill>
                <a:latin typeface="Calisto MT" panose="02040603050505030304" pitchFamily="18" charset="0"/>
                <a:cs typeface="Calibri Light"/>
              </a:rPr>
              <a:t>laboratory demonstrator </a:t>
            </a:r>
            <a:r>
              <a:rPr lang="en-CA" sz="2400" b="1" dirty="0">
                <a:solidFill>
                  <a:srgbClr val="00B050"/>
                </a:solidFill>
                <a:latin typeface="Calisto MT" panose="02040603050505030304" pitchFamily="18" charset="0"/>
                <a:cs typeface="Calibri Light"/>
              </a:rPr>
              <a:t>before the commencement of laboratory classes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3705446"/>
            <a:ext cx="3505200" cy="301633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28600" y="3810000"/>
            <a:ext cx="4953000" cy="2133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Safety Glasses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rgbClr val="7030A0"/>
                </a:solidFill>
                <a:latin typeface="Calisto MT" panose="02040603050505030304" pitchFamily="18" charset="0"/>
                <a:cs typeface="Calibri Light"/>
              </a:rPr>
              <a:t>In order to minimise the </a:t>
            </a:r>
            <a:r>
              <a:rPr lang="en-CA" sz="2400" b="1" dirty="0">
                <a:solidFill>
                  <a:srgbClr val="FF0000"/>
                </a:solidFill>
                <a:latin typeface="Calisto MT" panose="02040603050505030304" pitchFamily="18" charset="0"/>
                <a:cs typeface="Calibri Light"/>
              </a:rPr>
              <a:t>risk of eye damage, safety glasses </a:t>
            </a:r>
            <a:r>
              <a:rPr lang="en-CA" sz="2400" b="1" dirty="0">
                <a:solidFill>
                  <a:srgbClr val="00B0F0"/>
                </a:solidFill>
                <a:latin typeface="Calisto MT" panose="02040603050505030304" pitchFamily="18" charset="0"/>
                <a:cs typeface="Calibri Light"/>
              </a:rPr>
              <a:t>must be worn in the laboratory by all persons at all times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1" y="5548439"/>
            <a:ext cx="1634292" cy="117869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7504" y="0"/>
            <a:ext cx="27118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srgbClr val="92D050"/>
                </a:solidFill>
                <a:latin typeface="Centaur" panose="02030504050205020304" pitchFamily="18" charset="0"/>
                <a:ea typeface="+mn-ea"/>
                <a:cs typeface="+mn-cs"/>
              </a:rPr>
              <a:t>CHE 101L</a:t>
            </a:r>
            <a:endParaRPr lang="en-CA" dirty="0">
              <a:solidFill>
                <a:srgbClr val="92D050"/>
              </a:solidFill>
              <a:latin typeface="Centaur" panose="02030504050205020304" pitchFamily="18" charset="0"/>
              <a:ea typeface="+mn-ea"/>
              <a:cs typeface="+mn-cs"/>
            </a:endParaRPr>
          </a:p>
        </p:txBody>
      </p:sp>
      <p:pic>
        <p:nvPicPr>
          <p:cNvPr id="7" name="Picture 6" descr="Four-day IMUN conference to hold at NSU | Dhaka Tribune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r="26269"/>
          <a:stretch/>
        </p:blipFill>
        <p:spPr bwMode="auto">
          <a:xfrm>
            <a:off x="8115300" y="76201"/>
            <a:ext cx="800100" cy="9905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69940610"/>
      </p:ext>
    </p:extLst>
  </p:cSld>
  <p:clrMapOvr>
    <a:masterClrMapping/>
  </p:clrMapOvr>
  <p:transition spd="med">
    <p:pull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5029200" cy="50291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b="1" dirty="0">
              <a:solidFill>
                <a:srgbClr val="FF0000"/>
              </a:solidFill>
              <a:latin typeface="Corbel" panose="020B0503020204020204" pitchFamily="34" charset="0"/>
              <a:cs typeface="Calibri Light"/>
            </a:endParaRPr>
          </a:p>
          <a:p>
            <a:pPr algn="l"/>
            <a:endParaRPr lang="en-US" sz="2800" b="1" dirty="0">
              <a:solidFill>
                <a:srgbClr val="FF0000"/>
              </a:solidFill>
              <a:latin typeface="Corbel" panose="020B0503020204020204" pitchFamily="34" charset="0"/>
              <a:cs typeface="Calibri Light"/>
            </a:endParaRPr>
          </a:p>
          <a:p>
            <a:pPr algn="l"/>
            <a:r>
              <a:rPr lang="en-US" sz="28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Chemical Safety </a:t>
            </a:r>
          </a:p>
          <a:p>
            <a:pPr marL="342900" lvl="0" indent="-342900" algn="l" defTabSz="914400">
              <a:spcBef>
                <a:spcPct val="20000"/>
              </a:spcBef>
              <a:buFontTx/>
              <a:buChar char="•"/>
            </a:pPr>
            <a:r>
              <a:rPr lang="en-US" sz="2400" dirty="0">
                <a:solidFill>
                  <a:srgbClr val="7030A0"/>
                </a:solidFill>
                <a:latin typeface="Calisto MT" panose="02040603050505030304" pitchFamily="18" charset="0"/>
                <a:ea typeface="+mn-ea"/>
                <a:cs typeface="+mn-cs"/>
              </a:rPr>
              <a:t>Read all labels twice before removing a chemical from the container </a:t>
            </a:r>
          </a:p>
          <a:p>
            <a:pPr marL="342900" indent="-342900" algn="l" defTabSz="914400">
              <a:spcBef>
                <a:spcPct val="20000"/>
              </a:spcBef>
              <a:buFontTx/>
              <a:buChar char="•"/>
            </a:pPr>
            <a:r>
              <a:rPr lang="en-US" sz="2400" dirty="0">
                <a:solidFill>
                  <a:srgbClr val="00B050"/>
                </a:solidFill>
                <a:latin typeface="Calisto MT" panose="02040603050505030304" pitchFamily="18" charset="0"/>
              </a:rPr>
              <a:t>Only use the type and </a:t>
            </a:r>
            <a:br>
              <a:rPr lang="en-US" sz="2400" dirty="0">
                <a:solidFill>
                  <a:srgbClr val="00B050"/>
                </a:solidFill>
                <a:latin typeface="Calisto MT" panose="02040603050505030304" pitchFamily="18" charset="0"/>
              </a:rPr>
            </a:br>
            <a:r>
              <a:rPr lang="en-US" sz="2400" dirty="0">
                <a:solidFill>
                  <a:srgbClr val="00B050"/>
                </a:solidFill>
                <a:latin typeface="Calisto MT" panose="02040603050505030304" pitchFamily="18" charset="0"/>
              </a:rPr>
              <a:t>amount of chemical</a:t>
            </a:r>
            <a:br>
              <a:rPr lang="en-US" sz="2400" dirty="0">
                <a:solidFill>
                  <a:srgbClr val="00B050"/>
                </a:solidFill>
                <a:latin typeface="Calisto MT" panose="02040603050505030304" pitchFamily="18" charset="0"/>
              </a:rPr>
            </a:br>
            <a:r>
              <a:rPr lang="en-US" sz="2400" dirty="0">
                <a:solidFill>
                  <a:srgbClr val="00B050"/>
                </a:solidFill>
                <a:latin typeface="Calisto MT" panose="02040603050505030304" pitchFamily="18" charset="0"/>
              </a:rPr>
              <a:t>instructed to use</a:t>
            </a:r>
          </a:p>
          <a:p>
            <a:pPr marL="342900" lvl="0" indent="-342900" algn="l" defTabSz="914400">
              <a:spcBef>
                <a:spcPct val="20000"/>
              </a:spcBef>
              <a:buFontTx/>
              <a:buChar char="•"/>
            </a:pPr>
            <a:r>
              <a:rPr lang="en-US" sz="2400" dirty="0">
                <a:solidFill>
                  <a:srgbClr val="00B0F0"/>
                </a:solidFill>
                <a:latin typeface="Calisto MT" panose="02040603050505030304" pitchFamily="18" charset="0"/>
                <a:ea typeface="+mn-ea"/>
                <a:cs typeface="+mn-cs"/>
              </a:rPr>
              <a:t>Never touch, taste, or smell a chemical unless instructed by the teacher </a:t>
            </a:r>
          </a:p>
          <a:p>
            <a:pPr marL="342900" indent="-342900" algn="l" defTabSz="914400">
              <a:spcBef>
                <a:spcPct val="20000"/>
              </a:spcBef>
              <a:buFontTx/>
              <a:buChar char="•"/>
            </a:pPr>
            <a:r>
              <a:rPr lang="en-US" sz="2400" dirty="0">
                <a:solidFill>
                  <a:srgbClr val="7030A0"/>
                </a:solidFill>
                <a:latin typeface="Calisto MT" panose="02040603050505030304" pitchFamily="18" charset="0"/>
              </a:rPr>
              <a:t>Never mix chemicals unless instructed to do so</a:t>
            </a:r>
          </a:p>
          <a:p>
            <a:pPr marL="342900" lvl="0" indent="-342900" algn="l" defTabSz="914400">
              <a:spcBef>
                <a:spcPct val="20000"/>
              </a:spcBef>
              <a:buFontTx/>
              <a:buChar char="•"/>
            </a:pPr>
            <a:endParaRPr lang="en-US" sz="280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342900" lvl="0" indent="-342900" algn="l" defTabSz="914400">
              <a:spcBef>
                <a:spcPct val="20000"/>
              </a:spcBef>
              <a:buFontTx/>
              <a:buChar char="•"/>
            </a:pPr>
            <a:endParaRPr lang="en-US" sz="280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5" name="Picture 85" descr="lab%20pipet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1447800"/>
            <a:ext cx="3581400" cy="3541713"/>
          </a:xfrm>
          <a:prstGeom prst="rect">
            <a:avLst/>
          </a:prstGeom>
          <a:noFill/>
        </p:spPr>
      </p:pic>
      <p:pic>
        <p:nvPicPr>
          <p:cNvPr id="6" name="Picture 88" descr="PI1477_bottles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6118" y="5105400"/>
            <a:ext cx="1365682" cy="1365682"/>
          </a:xfrm>
          <a:prstGeom prst="rect">
            <a:avLst/>
          </a:prstGeom>
          <a:noFill/>
        </p:spPr>
      </p:pic>
      <p:pic>
        <p:nvPicPr>
          <p:cNvPr id="7" name="Picture 78" descr="Beaker_3.gif - (2K)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63917" y="5105400"/>
            <a:ext cx="633771" cy="1295400"/>
          </a:xfrm>
          <a:prstGeom prst="rect">
            <a:avLst/>
          </a:prstGeom>
          <a:noFill/>
        </p:spPr>
      </p:pic>
      <p:pic>
        <p:nvPicPr>
          <p:cNvPr id="8" name="Picture 75" descr="safety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60563" y="5208587"/>
            <a:ext cx="1219200" cy="1192213"/>
          </a:xfrm>
          <a:prstGeom prst="rect">
            <a:avLst/>
          </a:prstGeom>
          <a:noFill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7504" y="0"/>
            <a:ext cx="27118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srgbClr val="92D050"/>
                </a:solidFill>
                <a:latin typeface="Centaur" panose="02030504050205020304" pitchFamily="18" charset="0"/>
                <a:ea typeface="+mn-ea"/>
                <a:cs typeface="+mn-cs"/>
              </a:rPr>
              <a:t>CHE 101L</a:t>
            </a:r>
            <a:endParaRPr lang="en-CA" dirty="0">
              <a:solidFill>
                <a:srgbClr val="92D050"/>
              </a:solidFill>
              <a:latin typeface="Centaur" panose="02030504050205020304" pitchFamily="18" charset="0"/>
              <a:ea typeface="+mn-ea"/>
              <a:cs typeface="+mn-cs"/>
            </a:endParaRPr>
          </a:p>
        </p:txBody>
      </p:sp>
      <p:pic>
        <p:nvPicPr>
          <p:cNvPr id="10" name="Picture 9" descr="Four-day IMUN conference to hold at NSU | Dhaka Tribune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r="26269"/>
          <a:stretch/>
        </p:blipFill>
        <p:spPr bwMode="auto">
          <a:xfrm>
            <a:off x="8115300" y="76201"/>
            <a:ext cx="800100" cy="9905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1069851"/>
      </p:ext>
    </p:extLst>
  </p:cSld>
  <p:clrMapOvr>
    <a:masterClrMapping/>
  </p:clrMapOvr>
  <p:transition spd="med">
    <p:pull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28600" y="1371600"/>
            <a:ext cx="4572000" cy="52635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5FD2BC"/>
                </a:solidFill>
                <a:latin typeface="Corbel" panose="020B0503020204020204" pitchFamily="34" charset="0"/>
                <a:cs typeface="Calibri Light"/>
              </a:rPr>
              <a:t>Toxic and Corrosive Chemicals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200" b="1" dirty="0">
                <a:solidFill>
                  <a:srgbClr val="7030A0"/>
                </a:solidFill>
                <a:latin typeface="Calisto MT" panose="02040603050505030304" pitchFamily="18" charset="0"/>
                <a:cs typeface="Calibri Light"/>
              </a:rPr>
              <a:t>Splashing by </a:t>
            </a:r>
            <a:r>
              <a:rPr lang="en-CA" sz="2200" b="1" dirty="0">
                <a:solidFill>
                  <a:srgbClr val="FF0000"/>
                </a:solidFill>
                <a:latin typeface="Calisto MT" panose="02040603050505030304" pitchFamily="18" charset="0"/>
                <a:cs typeface="Calibri Light"/>
              </a:rPr>
              <a:t>corrosive chemicals </a:t>
            </a:r>
            <a:r>
              <a:rPr lang="en-CA" sz="2200" b="1" dirty="0">
                <a:solidFill>
                  <a:srgbClr val="00B050"/>
                </a:solidFill>
                <a:latin typeface="Calisto MT" panose="02040603050505030304" pitchFamily="18" charset="0"/>
                <a:cs typeface="Calibri Light"/>
              </a:rPr>
              <a:t>most frequently arises when </a:t>
            </a:r>
            <a:r>
              <a:rPr lang="en-CA" sz="2200" b="1" dirty="0">
                <a:solidFill>
                  <a:srgbClr val="FF0000"/>
                </a:solidFill>
                <a:latin typeface="Calisto MT" panose="02040603050505030304" pitchFamily="18" charset="0"/>
                <a:cs typeface="Calibri Light"/>
              </a:rPr>
              <a:t>test tubes are heated</a:t>
            </a:r>
            <a:r>
              <a:rPr lang="en-CA" sz="2200" b="1" dirty="0">
                <a:latin typeface="Calisto MT" panose="02040603050505030304" pitchFamily="18" charset="0"/>
                <a:cs typeface="Calibri Light"/>
              </a:rPr>
              <a:t> </a:t>
            </a:r>
            <a:r>
              <a:rPr lang="en-CA" sz="2200" b="1" dirty="0">
                <a:solidFill>
                  <a:srgbClr val="00B0F0"/>
                </a:solidFill>
                <a:latin typeface="Calisto MT" panose="02040603050505030304" pitchFamily="18" charset="0"/>
                <a:cs typeface="Calibri Light"/>
              </a:rPr>
              <a:t>too rapidly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200" b="1" dirty="0">
                <a:solidFill>
                  <a:srgbClr val="7030A0"/>
                </a:solidFill>
                <a:latin typeface="Calisto MT" panose="02040603050505030304" pitchFamily="18" charset="0"/>
                <a:cs typeface="Calibri Light"/>
              </a:rPr>
              <a:t>Test tubes </a:t>
            </a:r>
            <a:r>
              <a:rPr lang="en-CA" sz="2200" b="1" dirty="0">
                <a:solidFill>
                  <a:srgbClr val="00B050"/>
                </a:solidFill>
                <a:latin typeface="Calisto MT" panose="02040603050505030304" pitchFamily="18" charset="0"/>
                <a:cs typeface="Calibri Light"/>
              </a:rPr>
              <a:t>should never be placed inside </a:t>
            </a:r>
            <a:r>
              <a:rPr lang="en-CA" sz="2200" b="1" dirty="0">
                <a:solidFill>
                  <a:srgbClr val="FF0000"/>
                </a:solidFill>
                <a:latin typeface="Calisto MT" panose="02040603050505030304" pitchFamily="18" charset="0"/>
                <a:cs typeface="Calibri Light"/>
              </a:rPr>
              <a:t>a Bunsen flame</a:t>
            </a:r>
            <a:r>
              <a:rPr lang="en-CA" sz="2200" b="1" dirty="0">
                <a:latin typeface="Calisto MT" panose="02040603050505030304" pitchFamily="18" charset="0"/>
                <a:cs typeface="Calibri Light"/>
              </a:rPr>
              <a:t>, </a:t>
            </a:r>
            <a:r>
              <a:rPr lang="en-CA" sz="2200" b="1" dirty="0">
                <a:solidFill>
                  <a:srgbClr val="7030A0"/>
                </a:solidFill>
                <a:latin typeface="Calisto MT" panose="02040603050505030304" pitchFamily="18" charset="0"/>
                <a:cs typeface="Calibri Light"/>
              </a:rPr>
              <a:t>but held above it and </a:t>
            </a:r>
            <a:r>
              <a:rPr lang="en-CA" sz="2200" b="1" dirty="0">
                <a:solidFill>
                  <a:srgbClr val="FF0000"/>
                </a:solidFill>
                <a:latin typeface="Calisto MT" panose="02040603050505030304" pitchFamily="18" charset="0"/>
                <a:cs typeface="Calibri Light"/>
              </a:rPr>
              <a:t>shaken gently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200" b="1" dirty="0">
                <a:solidFill>
                  <a:srgbClr val="FF0000"/>
                </a:solidFill>
                <a:latin typeface="Calisto MT" panose="02040603050505030304" pitchFamily="18" charset="0"/>
                <a:cs typeface="Calibri Light"/>
              </a:rPr>
              <a:t>Concentrated acids </a:t>
            </a:r>
            <a:r>
              <a:rPr lang="en-CA" sz="2200" b="1" dirty="0">
                <a:solidFill>
                  <a:srgbClr val="7030A0"/>
                </a:solidFill>
                <a:latin typeface="Calisto MT" panose="02040603050505030304" pitchFamily="18" charset="0"/>
                <a:cs typeface="Calibri Light"/>
              </a:rPr>
              <a:t>should always be diluted by pouring the acid carefully into water; </a:t>
            </a:r>
            <a:r>
              <a:rPr lang="en-CA" sz="2200" b="1" dirty="0">
                <a:solidFill>
                  <a:srgbClr val="00B050"/>
                </a:solidFill>
                <a:latin typeface="Calisto MT" panose="02040603050505030304" pitchFamily="18" charset="0"/>
                <a:cs typeface="Calibri Light"/>
              </a:rPr>
              <a:t>never add water to concentrated acid solutions</a:t>
            </a:r>
          </a:p>
        </p:txBody>
      </p:sp>
      <p:pic>
        <p:nvPicPr>
          <p:cNvPr id="6" name="Picture 64" descr="mad%20scienti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371600"/>
            <a:ext cx="2081698" cy="242952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7" name="Picture 13" descr="Chemistry_lab.gif - (5K)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4103369"/>
            <a:ext cx="2819400" cy="2607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07504" y="0"/>
            <a:ext cx="27118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srgbClr val="92D050"/>
                </a:solidFill>
                <a:latin typeface="Centaur" panose="02030504050205020304" pitchFamily="18" charset="0"/>
                <a:ea typeface="+mn-ea"/>
                <a:cs typeface="+mn-cs"/>
              </a:rPr>
              <a:t>CHE 101L</a:t>
            </a:r>
            <a:endParaRPr lang="en-CA" dirty="0">
              <a:solidFill>
                <a:srgbClr val="92D050"/>
              </a:solidFill>
              <a:latin typeface="Centaur" panose="02030504050205020304" pitchFamily="18" charset="0"/>
              <a:ea typeface="+mn-ea"/>
              <a:cs typeface="+mn-cs"/>
            </a:endParaRPr>
          </a:p>
        </p:txBody>
      </p:sp>
      <p:pic>
        <p:nvPicPr>
          <p:cNvPr id="13" name="Picture 12" descr="Four-day IMUN conference to hold at NSU | Dhaka Tribune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r="26269"/>
          <a:stretch/>
        </p:blipFill>
        <p:spPr bwMode="auto">
          <a:xfrm>
            <a:off x="8115300" y="76201"/>
            <a:ext cx="800100" cy="9905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040" y="1392315"/>
            <a:ext cx="1664479" cy="1577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8040" y="2965175"/>
            <a:ext cx="1664479" cy="10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93797"/>
      </p:ext>
    </p:extLst>
  </p:cSld>
  <p:clrMapOvr>
    <a:masterClrMapping/>
  </p:clrMapOvr>
  <p:transition spd="med">
    <p:pull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8600" y="1371600"/>
            <a:ext cx="4876800" cy="3200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rgbClr val="5FD2BC"/>
                </a:solidFill>
                <a:latin typeface="Corbel" panose="020B0503020204020204" pitchFamily="34" charset="0"/>
                <a:cs typeface="Calibri Light"/>
              </a:rPr>
              <a:t>Toxic and Corrosive Chemicals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200" b="1" dirty="0">
                <a:solidFill>
                  <a:srgbClr val="7030A0"/>
                </a:solidFill>
                <a:latin typeface="Corbel" panose="020B0503020204020204" pitchFamily="34" charset="0"/>
                <a:cs typeface="Calibri Light"/>
              </a:rPr>
              <a:t>If either </a:t>
            </a:r>
            <a:r>
              <a:rPr lang="en-CA" sz="22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skin or clothing </a:t>
            </a:r>
            <a:r>
              <a:rPr lang="en-CA" sz="2200" b="1" dirty="0">
                <a:solidFill>
                  <a:srgbClr val="00B050"/>
                </a:solidFill>
                <a:latin typeface="Corbel" panose="020B0503020204020204" pitchFamily="34" charset="0"/>
                <a:cs typeface="Calibri Light"/>
              </a:rPr>
              <a:t>is splashed with any</a:t>
            </a:r>
            <a:r>
              <a:rPr lang="en-CA" sz="2200" b="1" dirty="0">
                <a:latin typeface="Corbel" panose="020B0503020204020204" pitchFamily="34" charset="0"/>
                <a:cs typeface="Calibri Light"/>
              </a:rPr>
              <a:t> </a:t>
            </a:r>
            <a:r>
              <a:rPr lang="en-CA" sz="22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corrosive liquid,</a:t>
            </a:r>
            <a:r>
              <a:rPr lang="en-CA" sz="2200" b="1" dirty="0">
                <a:latin typeface="Corbel" panose="020B0503020204020204" pitchFamily="34" charset="0"/>
                <a:cs typeface="Calibri Light"/>
              </a:rPr>
              <a:t> </a:t>
            </a:r>
            <a:r>
              <a:rPr lang="en-CA" sz="2200" b="1" dirty="0">
                <a:solidFill>
                  <a:srgbClr val="00B0F0"/>
                </a:solidFill>
                <a:latin typeface="Corbel" panose="020B0503020204020204" pitchFamily="34" charset="0"/>
                <a:cs typeface="Calibri Light"/>
              </a:rPr>
              <a:t>immediately douse with large quantities of water over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200" b="1" i="1" dirty="0">
                <a:solidFill>
                  <a:srgbClr val="7030A0"/>
                </a:solidFill>
                <a:latin typeface="Corbel" panose="020B0503020204020204" pitchFamily="34" charset="0"/>
                <a:cs typeface="Calibri Light"/>
              </a:rPr>
              <a:t>No liquids </a:t>
            </a:r>
            <a:r>
              <a:rPr lang="en-CA" sz="2200" b="1" dirty="0">
                <a:solidFill>
                  <a:srgbClr val="7030A0"/>
                </a:solidFill>
                <a:latin typeface="Corbel" panose="020B0503020204020204" pitchFamily="34" charset="0"/>
                <a:cs typeface="Calibri Light"/>
              </a:rPr>
              <a:t>are to be </a:t>
            </a:r>
            <a:r>
              <a:rPr lang="en-CA" sz="22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pipetted by mouth;</a:t>
            </a:r>
            <a:r>
              <a:rPr lang="en-CA" sz="2200" b="1" dirty="0">
                <a:latin typeface="Corbel" panose="020B0503020204020204" pitchFamily="34" charset="0"/>
                <a:cs typeface="Calibri Light"/>
              </a:rPr>
              <a:t> </a:t>
            </a:r>
            <a:r>
              <a:rPr lang="en-CA" sz="2200" b="1" dirty="0">
                <a:solidFill>
                  <a:srgbClr val="00B0F0"/>
                </a:solidFill>
                <a:latin typeface="Corbel" panose="020B0503020204020204" pitchFamily="34" charset="0"/>
                <a:cs typeface="Calibri Light"/>
              </a:rPr>
              <a:t>manually operated </a:t>
            </a:r>
            <a:r>
              <a:rPr lang="en-CA" sz="22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pipette pumps </a:t>
            </a:r>
            <a:r>
              <a:rPr lang="en-CA" sz="2200" b="1" dirty="0">
                <a:solidFill>
                  <a:srgbClr val="7030A0"/>
                </a:solidFill>
                <a:latin typeface="Corbel" panose="020B0503020204020204" pitchFamily="34" charset="0"/>
                <a:cs typeface="Calibri Light"/>
              </a:rPr>
              <a:t>are available in the laboratory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905000"/>
            <a:ext cx="3474720" cy="36576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79" y="4652402"/>
            <a:ext cx="2880064" cy="2129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1" y="4652402"/>
            <a:ext cx="1828800" cy="208550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7504" y="0"/>
            <a:ext cx="27118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srgbClr val="92D050"/>
                </a:solidFill>
                <a:latin typeface="Centaur" panose="02030504050205020304" pitchFamily="18" charset="0"/>
                <a:ea typeface="+mn-ea"/>
                <a:cs typeface="+mn-cs"/>
              </a:rPr>
              <a:t>CHE 101L</a:t>
            </a:r>
            <a:endParaRPr lang="en-CA" dirty="0">
              <a:solidFill>
                <a:srgbClr val="92D050"/>
              </a:solidFill>
              <a:latin typeface="Centaur" panose="02030504050205020304" pitchFamily="18" charset="0"/>
              <a:ea typeface="+mn-ea"/>
              <a:cs typeface="+mn-cs"/>
            </a:endParaRPr>
          </a:p>
        </p:txBody>
      </p:sp>
      <p:pic>
        <p:nvPicPr>
          <p:cNvPr id="9" name="Picture 8" descr="Four-day IMUN conference to hold at NSU | Dhaka Tribune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r="26269"/>
          <a:stretch/>
        </p:blipFill>
        <p:spPr bwMode="auto">
          <a:xfrm>
            <a:off x="8115300" y="76201"/>
            <a:ext cx="800100" cy="9905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9440476"/>
      </p:ext>
    </p:extLst>
  </p:cSld>
  <p:clrMapOvr>
    <a:masterClrMapping/>
  </p:clrMapOvr>
  <p:transition spd="med">
    <p:pull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04800" y="1404392"/>
            <a:ext cx="5486400" cy="17198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5FD2BC"/>
                </a:solidFill>
                <a:latin typeface="Corbel" panose="020B0503020204020204" pitchFamily="34" charset="0"/>
                <a:cs typeface="Calibri Light"/>
              </a:rPr>
              <a:t>Forbidden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Smoking, eating and drinking </a:t>
            </a:r>
            <a:r>
              <a:rPr lang="en-CA" sz="2400" b="1" dirty="0">
                <a:solidFill>
                  <a:srgbClr val="00B050"/>
                </a:solidFill>
                <a:latin typeface="Corbel" panose="020B0503020204020204" pitchFamily="34" charset="0"/>
                <a:cs typeface="Calibri Light"/>
              </a:rPr>
              <a:t>- are absolutely forbidden at all times in the laboratory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4800" y="3505200"/>
            <a:ext cx="5486400" cy="2743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b="1" dirty="0">
              <a:solidFill>
                <a:srgbClr val="5FD2BC"/>
              </a:solidFill>
              <a:latin typeface="Corbel" panose="020B0503020204020204" pitchFamily="34" charset="0"/>
              <a:cs typeface="Calibri Light"/>
            </a:endParaRPr>
          </a:p>
          <a:p>
            <a:pPr algn="l"/>
            <a:r>
              <a:rPr lang="en-US" sz="2800" b="1" dirty="0">
                <a:solidFill>
                  <a:srgbClr val="5FD2BC"/>
                </a:solidFill>
                <a:latin typeface="Corbel" panose="020B0503020204020204" pitchFamily="34" charset="0"/>
                <a:cs typeface="Calibri Light"/>
              </a:rPr>
              <a:t>Oxidising Agents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rgbClr val="00B0F0"/>
                </a:solidFill>
                <a:latin typeface="Corbel" panose="020B0503020204020204" pitchFamily="34" charset="0"/>
                <a:cs typeface="Calibri Light"/>
              </a:rPr>
              <a:t>Chemicals such as </a:t>
            </a:r>
            <a:r>
              <a:rPr lang="en-CA" sz="24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nitric acid </a:t>
            </a:r>
            <a:r>
              <a:rPr lang="en-CA" sz="2400" b="1" dirty="0">
                <a:solidFill>
                  <a:srgbClr val="7030A0"/>
                </a:solidFill>
                <a:latin typeface="Corbel" panose="020B0503020204020204" pitchFamily="34" charset="0"/>
                <a:cs typeface="Calibri Light"/>
              </a:rPr>
              <a:t>and hydrogen peroxide, permanganates, persulfates,</a:t>
            </a:r>
            <a:r>
              <a:rPr lang="en-CA" sz="2400" b="1" dirty="0">
                <a:latin typeface="Corbel" panose="020B0503020204020204" pitchFamily="34" charset="0"/>
                <a:cs typeface="Calibri Light"/>
              </a:rPr>
              <a:t> </a:t>
            </a:r>
            <a:r>
              <a:rPr lang="en-CA" sz="24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chlorates</a:t>
            </a:r>
            <a:r>
              <a:rPr lang="en-CA" sz="2400" b="1" dirty="0">
                <a:latin typeface="Corbel" panose="020B0503020204020204" pitchFamily="34" charset="0"/>
                <a:cs typeface="Calibri Light"/>
              </a:rPr>
              <a:t> </a:t>
            </a:r>
            <a:r>
              <a:rPr lang="en-CA" sz="2400" b="1" dirty="0">
                <a:solidFill>
                  <a:srgbClr val="00B0F0"/>
                </a:solidFill>
                <a:latin typeface="Corbel" panose="020B0503020204020204" pitchFamily="34" charset="0"/>
                <a:cs typeface="Calibri Light"/>
              </a:rPr>
              <a:t>and (particularly) perchlorates, can be </a:t>
            </a:r>
            <a:r>
              <a:rPr lang="en-CA" sz="24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very dangerous </a:t>
            </a:r>
            <a:r>
              <a:rPr lang="en-CA" sz="2400" b="1" dirty="0">
                <a:solidFill>
                  <a:srgbClr val="7030A0"/>
                </a:solidFill>
                <a:latin typeface="Corbel" panose="020B0503020204020204" pitchFamily="34" charset="0"/>
                <a:cs typeface="Calibri Light"/>
              </a:rPr>
              <a:t>when in contact with </a:t>
            </a:r>
            <a:r>
              <a:rPr lang="en-CA" sz="24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oxidisable materials</a:t>
            </a: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CA" sz="2400" b="1" dirty="0">
              <a:solidFill>
                <a:srgbClr val="FF0000"/>
              </a:solidFill>
              <a:latin typeface="Corbel" panose="020B0503020204020204" pitchFamily="34" charset="0"/>
              <a:cs typeface="Calibri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065" y="1404392"/>
            <a:ext cx="2432335" cy="171906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14" descr="stock photo : Science Laboratory Safety &amp;amp; Chemical Hazard Signs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54163" t="1889" r="28502" b="77939"/>
          <a:stretch/>
        </p:blipFill>
        <p:spPr bwMode="auto">
          <a:xfrm>
            <a:off x="6102065" y="3281039"/>
            <a:ext cx="2432335" cy="3082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07504" y="0"/>
            <a:ext cx="27118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srgbClr val="92D050"/>
                </a:solidFill>
                <a:latin typeface="Centaur" panose="02030504050205020304" pitchFamily="18" charset="0"/>
                <a:ea typeface="+mn-ea"/>
                <a:cs typeface="+mn-cs"/>
              </a:rPr>
              <a:t>CHE 101L</a:t>
            </a:r>
            <a:endParaRPr lang="en-CA" dirty="0">
              <a:solidFill>
                <a:srgbClr val="92D050"/>
              </a:solidFill>
              <a:latin typeface="Centaur" panose="02030504050205020304" pitchFamily="18" charset="0"/>
              <a:ea typeface="+mn-ea"/>
              <a:cs typeface="+mn-cs"/>
            </a:endParaRPr>
          </a:p>
        </p:txBody>
      </p:sp>
      <p:pic>
        <p:nvPicPr>
          <p:cNvPr id="15" name="Picture 14" descr="Four-day IMUN conference to hold at NSU | Dhaka Tribune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r="26269"/>
          <a:stretch/>
        </p:blipFill>
        <p:spPr bwMode="auto">
          <a:xfrm>
            <a:off x="8115300" y="76201"/>
            <a:ext cx="800100" cy="9905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63306477"/>
      </p:ext>
    </p:extLst>
  </p:cSld>
  <p:clrMapOvr>
    <a:masterClrMapping/>
  </p:clrMapOvr>
  <p:transition spd="med">
    <p:pull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8600" y="1600200"/>
            <a:ext cx="5867400" cy="2286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5FD2BC"/>
                </a:solidFill>
                <a:latin typeface="Corbel" panose="020B0503020204020204" pitchFamily="34" charset="0"/>
                <a:cs typeface="Calibri Light"/>
              </a:rPr>
              <a:t>Reducing Agents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rgbClr val="7030A0"/>
                </a:solidFill>
                <a:latin typeface="Corbel" panose="020B0503020204020204" pitchFamily="34" charset="0"/>
                <a:cs typeface="Calibri Light"/>
              </a:rPr>
              <a:t>Some</a:t>
            </a:r>
            <a:r>
              <a:rPr lang="en-CA" sz="2400" b="1" dirty="0">
                <a:latin typeface="Corbel" panose="020B0503020204020204" pitchFamily="34" charset="0"/>
                <a:cs typeface="Calibri Light"/>
              </a:rPr>
              <a:t> </a:t>
            </a:r>
            <a:r>
              <a:rPr lang="en-CA" sz="24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reducing agents</a:t>
            </a:r>
            <a:r>
              <a:rPr lang="en-CA" sz="2400" b="1" dirty="0">
                <a:solidFill>
                  <a:srgbClr val="7030A0"/>
                </a:solidFill>
                <a:latin typeface="Corbel" panose="020B0503020204020204" pitchFamily="34" charset="0"/>
                <a:cs typeface="Calibri Light"/>
              </a:rPr>
              <a:t>, such as </a:t>
            </a:r>
            <a:r>
              <a:rPr lang="en-CA" sz="24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sodium metal </a:t>
            </a:r>
            <a:r>
              <a:rPr lang="en-CA" sz="2400" b="1" dirty="0">
                <a:solidFill>
                  <a:srgbClr val="00B0F0"/>
                </a:solidFill>
                <a:latin typeface="Corbel" panose="020B0503020204020204" pitchFamily="34" charset="0"/>
                <a:cs typeface="Calibri Light"/>
              </a:rPr>
              <a:t>and lithium aluminium hydride, can react with </a:t>
            </a:r>
            <a:r>
              <a:rPr lang="en-CA" sz="24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explosive violence </a:t>
            </a:r>
            <a:r>
              <a:rPr lang="en-CA" sz="2400" b="1" dirty="0">
                <a:solidFill>
                  <a:srgbClr val="7030A0"/>
                </a:solidFill>
                <a:latin typeface="Corbel" panose="020B0503020204020204" pitchFamily="34" charset="0"/>
                <a:cs typeface="Calibri Light"/>
              </a:rPr>
              <a:t>on contact</a:t>
            </a:r>
            <a:r>
              <a:rPr lang="en-CA" sz="2400" b="1" dirty="0">
                <a:latin typeface="Corbel" panose="020B0503020204020204" pitchFamily="34" charset="0"/>
                <a:cs typeface="Calibri Light"/>
              </a:rPr>
              <a:t> </a:t>
            </a:r>
            <a:r>
              <a:rPr lang="en-CA" sz="2400" b="1" dirty="0">
                <a:solidFill>
                  <a:srgbClr val="FF0000"/>
                </a:solidFill>
                <a:latin typeface="Corbel" panose="020B0503020204020204" pitchFamily="34" charset="0"/>
                <a:cs typeface="Calibri Light"/>
              </a:rPr>
              <a:t>with water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343400"/>
            <a:ext cx="4064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99" y="4374472"/>
            <a:ext cx="4026657" cy="2254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564" y="1457417"/>
            <a:ext cx="2189692" cy="280274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7504" y="0"/>
            <a:ext cx="27118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srgbClr val="92D050"/>
                </a:solidFill>
                <a:latin typeface="Centaur" panose="02030504050205020304" pitchFamily="18" charset="0"/>
                <a:ea typeface="+mn-ea"/>
                <a:cs typeface="+mn-cs"/>
              </a:rPr>
              <a:t>CHE 101L</a:t>
            </a:r>
            <a:endParaRPr lang="en-CA" dirty="0">
              <a:solidFill>
                <a:srgbClr val="92D050"/>
              </a:solidFill>
              <a:latin typeface="Centaur" panose="02030504050205020304" pitchFamily="18" charset="0"/>
              <a:ea typeface="+mn-ea"/>
              <a:cs typeface="+mn-cs"/>
            </a:endParaRPr>
          </a:p>
        </p:txBody>
      </p:sp>
      <p:pic>
        <p:nvPicPr>
          <p:cNvPr id="9" name="Picture 8" descr="Four-day IMUN conference to hold at NSU | Dhaka Tribune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r="26269"/>
          <a:stretch/>
        </p:blipFill>
        <p:spPr bwMode="auto">
          <a:xfrm>
            <a:off x="8115300" y="76201"/>
            <a:ext cx="800100" cy="9905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32846563"/>
      </p:ext>
    </p:extLst>
  </p:cSld>
  <p:clrMapOvr>
    <a:masterClrMapping/>
  </p:clrMapOvr>
  <p:transition spd="med">
    <p:pull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57254</TotalTime>
  <Words>582</Words>
  <Application>Microsoft Office PowerPoint</Application>
  <PresentationFormat>On-screen Show (4:3)</PresentationFormat>
  <Paragraphs>85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Calisto MT</vt:lpstr>
      <vt:lpstr>Centaur</vt:lpstr>
      <vt:lpstr>Corbel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kabir</dc:creator>
  <cp:lastModifiedBy>Monzil Hossain</cp:lastModifiedBy>
  <cp:revision>512</cp:revision>
  <cp:lastPrinted>2014-06-20T11:56:52Z</cp:lastPrinted>
  <dcterms:created xsi:type="dcterms:W3CDTF">2010-09-25T14:59:39Z</dcterms:created>
  <dcterms:modified xsi:type="dcterms:W3CDTF">2025-09-21T10:25:02Z</dcterms:modified>
</cp:coreProperties>
</file>